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</p:sldIdLst>
  <p:sldSz cy="5143500" cx="9144000"/>
  <p:notesSz cx="6858000" cy="9144000"/>
  <p:embeddedFontLst>
    <p:embeddedFont>
      <p:font typeface="Roboto Mono"/>
      <p:regular r:id="rId57"/>
      <p:bold r:id="rId58"/>
      <p:italic r:id="rId59"/>
      <p:boldItalic r:id="rId6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EC34AF0E-A7DD-4FEB-B70E-B293599253E9}">
  <a:tblStyle styleId="{EC34AF0E-A7DD-4FEB-B70E-B293599253E9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60" Type="http://schemas.openxmlformats.org/officeDocument/2006/relationships/font" Target="fonts/RobotoMono-boldItalic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RobotoMono-regular.fntdata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font" Target="fonts/RobotoMono-italic.fntdata"/><Relationship Id="rId14" Type="http://schemas.openxmlformats.org/officeDocument/2006/relationships/slide" Target="slides/slide8.xml"/><Relationship Id="rId58" Type="http://schemas.openxmlformats.org/officeDocument/2006/relationships/font" Target="fonts/RobotoMono-bold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605d8d77d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605d8d77d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2606273165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2606273165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6062731659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6062731659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606273165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606273165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6062731659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6062731659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6062731659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6062731659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606273165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606273165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Factory Pattern?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605d8d77d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605d8d77d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5e7bb5d5d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5e7bb5d5d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8852f91f42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28852f91f42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8852f91f4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8852f91f4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4fae184575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24fae184575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chemeClr val="dk1"/>
                </a:solidFill>
              </a:rPr>
              <a:t>ConvertingComparator&lt;S, T&gt;, DefaultConversionService, 8 default converters</a:t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2605b6b6345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2605b6b6345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chemeClr val="dk1"/>
                </a:solidFill>
              </a:rPr>
              <a:t>ConvertingComparator&lt;S, T&gt;, DefaultConversionService, 8 default converters</a:t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26074027e89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26074027e89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chemeClr val="dk1"/>
                </a:solidFill>
              </a:rPr>
              <a:t>ConvertingComparator&lt;S, T&gt;, DefaultConversionService, 8 default converters</a:t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6074027e89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6074027e89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chemeClr val="dk1"/>
                </a:solidFill>
              </a:rPr>
              <a:t>ConvertingComparator&lt;S, T&gt;, DefaultConversionService, 8 default converters</a:t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989f5667d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989f5667d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chemeClr val="dk1"/>
                </a:solidFill>
              </a:rPr>
              <a:t>ConvertingComparator&lt;S, T&gt;, DefaultConversionService, 8 default converters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291a0e9f28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291a0e9f28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chemeClr val="dk1"/>
                </a:solidFill>
              </a:rPr>
              <a:t>ConvertingComparator&lt;S, T&gt;, DefaultConversionService, 8 default converters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29740810bc1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29740810bc1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chemeClr val="dk1"/>
                </a:solidFill>
              </a:rPr>
              <a:t>ConvertingComparator&lt;S, T&gt;, DefaultConversionService, 8 default converters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9740810bc1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9740810bc1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chemeClr val="dk1"/>
                </a:solidFill>
              </a:rPr>
              <a:t>ConvertingComparator&lt;S, T&gt;, DefaultConversionService, 8 default converters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29740810bc1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29740810bc1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chemeClr val="dk1"/>
                </a:solidFill>
              </a:rPr>
              <a:t>ConvertingComparator&lt;S, T&gt;, DefaultConversionService, 8 default converters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9740810bc1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9740810bc1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chemeClr val="dk1"/>
                </a:solidFill>
              </a:rPr>
              <a:t>ConvertingComparator&lt;S, T&gt;, DefaultConversionService, 8 default converters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260626f5070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260626f5070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Char char="●"/>
            </a:pPr>
            <a:r>
              <a:rPr lang="zh-TW" sz="1800">
                <a:solidFill>
                  <a:schemeClr val="dk1"/>
                </a:solidFill>
              </a:rPr>
              <a:t>without affecting the class that uses them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29740810bc1_1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29740810bc1_1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chemeClr val="dk1"/>
                </a:solidFill>
              </a:rPr>
              <a:t>ConvertingComparator&lt;S, T&gt;, DefaultConversionService, 8 default converters</a:t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29740810bc1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29740810bc1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chemeClr val="dk1"/>
                </a:solidFill>
              </a:rPr>
              <a:t>ConvertingComparator&lt;S, T&gt;, DefaultConversionService, 8 default converters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9740810bc1_1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29740810bc1_1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chemeClr val="dk1"/>
                </a:solidFill>
              </a:rPr>
              <a:t>ConvertingComparator&lt;S, T&gt;, DefaultConversionService, 8 default converters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28852f91f42_0_2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28852f91f42_0_2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chemeClr val="dk1"/>
                </a:solidFill>
              </a:rPr>
              <a:t>ConvertingComparator&lt;S, T&gt;, DefaultConversionService, 8 default converters</a:t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2604076f29a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2604076f29a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400">
                <a:solidFill>
                  <a:schemeClr val="dk1"/>
                </a:solidFill>
              </a:rPr>
              <a:t>ConvertingComparator&lt;S, T&gt;, DefaultConversionService, 8 default converters</a:t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604076f29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604076f29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8852f91f42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28852f91f42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29740810bc1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6" name="Google Shape;326;g29740810bc1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29740810bc1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29740810bc1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29740810bc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29740810bc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2605b6b634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2605b6b634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no field injection</a:t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29740810bc1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29740810bc1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28852f91f42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28852f91f42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60759bb212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260759bb212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260759bb212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260759bb212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60759bb212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5" name="Google Shape;385;g260759bb212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91a0e9f285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91a0e9f285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98393ab7c7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98393ab7c7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98393ab7c7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98393ab7c7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98393ab7c7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98393ab7c7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298393ab7c7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298393ab7c7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60626f5070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60626f5070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298393ab7c7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298393ab7c7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60626f5070_1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60626f5070_1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interface injection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60626f5070_1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60626f5070_1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60626f5070_1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60626f5070_1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60764c4aa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60764c4aa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drive.google.com/file/d/1vuWWbaSZBOVn_pALePwn_mu0Q0ZsE3Ye/view?usp=sharing" TargetMode="External"/><Relationship Id="rId4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1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.png"/><Relationship Id="rId4" Type="http://schemas.openxmlformats.org/officeDocument/2006/relationships/image" Target="../media/image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15.png"/><Relationship Id="rId4" Type="http://schemas.openxmlformats.org/officeDocument/2006/relationships/image" Target="../media/image28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9.png"/><Relationship Id="rId4" Type="http://schemas.openxmlformats.org/officeDocument/2006/relationships/image" Target="../media/image3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6.png"/><Relationship Id="rId4" Type="http://schemas.openxmlformats.org/officeDocument/2006/relationships/image" Target="../media/image2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9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7.png"/><Relationship Id="rId4" Type="http://schemas.openxmlformats.org/officeDocument/2006/relationships/image" Target="../media/image40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24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25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hyperlink" Target="https://leon1234858.notion.site/week8-presen-015d17207b1042dd9497c8a4e4827e1a?pvs=4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29.png"/><Relationship Id="rId4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>
                <a:solidFill>
                  <a:srgbClr val="000000"/>
                </a:solidFill>
              </a:rPr>
              <a:t>軟體工程設計 W8</a:t>
            </a:r>
            <a:endParaRPr/>
          </a:p>
        </p:txBody>
      </p:sp>
      <p:sp>
        <p:nvSpPr>
          <p:cNvPr id="55" name="Google Shape;55;p13"/>
          <p:cNvSpPr txBox="1"/>
          <p:nvPr/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000000"/>
                </a:solidFill>
                <a:highlight>
                  <a:srgbClr val="FFFFFF"/>
                </a:highlight>
              </a:rPr>
              <a:t>許庭瑋、陳君翰、洪世彬、劉玠均、楊昕叡、林俊佑</a:t>
            </a:r>
            <a:endParaRPr sz="1800"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rgbClr val="000000"/>
                </a:solidFill>
                <a:highlight>
                  <a:srgbClr val="FFFFFF"/>
                </a:highlight>
              </a:rPr>
              <a:t>2023/11/09</a:t>
            </a:r>
            <a:endParaRPr sz="28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HW1. File Viewer (Initial Design)</a:t>
            </a:r>
            <a:endParaRPr/>
          </a:p>
        </p:txBody>
      </p:sp>
      <p:sp>
        <p:nvSpPr>
          <p:cNvPr id="122" name="Google Shape;122;p22"/>
          <p:cNvSpPr txBox="1"/>
          <p:nvPr>
            <p:ph idx="1" type="body"/>
          </p:nvPr>
        </p:nvSpPr>
        <p:spPr>
          <a:xfrm>
            <a:off x="311700" y="1152475"/>
            <a:ext cx="836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We have a </a:t>
            </a:r>
            <a:r>
              <a:rPr b="1" lang="zh-TW"/>
              <a:t>TextView</a:t>
            </a:r>
            <a:r>
              <a:rPr lang="zh-TW"/>
              <a:t> object that </a:t>
            </a:r>
            <a:r>
              <a:rPr b="1" lang="zh-TW"/>
              <a:t>displays</a:t>
            </a:r>
            <a:r>
              <a:rPr lang="zh-TW"/>
              <a:t> </a:t>
            </a:r>
            <a:r>
              <a:rPr b="1" lang="zh-TW"/>
              <a:t>text</a:t>
            </a:r>
            <a:r>
              <a:rPr lang="zh-TW"/>
              <a:t> in a window.</a:t>
            </a:r>
            <a:endParaRPr/>
          </a:p>
        </p:txBody>
      </p:sp>
      <p:sp>
        <p:nvSpPr>
          <p:cNvPr id="123" name="Google Shape;123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3500" y="2202875"/>
            <a:ext cx="3396999" cy="195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HW1. File Viewer (Initial Design)</a:t>
            </a:r>
            <a:endParaRPr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11700" y="1152475"/>
            <a:ext cx="836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TextView has no </a:t>
            </a:r>
            <a:r>
              <a:rPr b="1" lang="zh-TW"/>
              <a:t>scroll bars</a:t>
            </a:r>
            <a:r>
              <a:rPr lang="zh-TW"/>
              <a:t> by default, because we might not always need them.</a:t>
            </a:r>
            <a:endParaRPr/>
          </a:p>
        </p:txBody>
      </p:sp>
      <p:sp>
        <p:nvSpPr>
          <p:cNvPr id="131" name="Google Shape;131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32" name="Google Shape;1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5688" y="2103625"/>
            <a:ext cx="3412625" cy="246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HW1. File Viewer (Initial Design)</a:t>
            </a:r>
            <a:endParaRPr/>
          </a:p>
        </p:txBody>
      </p:sp>
      <p:sp>
        <p:nvSpPr>
          <p:cNvPr id="138" name="Google Shape;138;p24"/>
          <p:cNvSpPr txBox="1"/>
          <p:nvPr>
            <p:ph idx="1" type="body"/>
          </p:nvPr>
        </p:nvSpPr>
        <p:spPr>
          <a:xfrm>
            <a:off x="311700" y="1152475"/>
            <a:ext cx="836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We can also add a </a:t>
            </a:r>
            <a:r>
              <a:rPr b="1" lang="zh-TW"/>
              <a:t>thick black border</a:t>
            </a:r>
            <a:r>
              <a:rPr lang="zh-TW"/>
              <a:t> around the TextView.</a:t>
            </a:r>
            <a:endParaRPr/>
          </a:p>
        </p:txBody>
      </p:sp>
      <p:sp>
        <p:nvSpPr>
          <p:cNvPr id="139" name="Google Shape;139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40" name="Google Shape;14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59524" y="1920975"/>
            <a:ext cx="3665651" cy="2742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HW1. File Viewer (Initial Design)</a:t>
            </a:r>
            <a:endParaRPr/>
          </a:p>
        </p:txBody>
      </p:sp>
      <p:sp>
        <p:nvSpPr>
          <p:cNvPr id="146" name="Google Shape;146;p25"/>
          <p:cNvSpPr txBox="1"/>
          <p:nvPr>
            <p:ph idx="1" type="body"/>
          </p:nvPr>
        </p:nvSpPr>
        <p:spPr>
          <a:xfrm>
            <a:off x="311700" y="1152475"/>
            <a:ext cx="836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It is highly likely that we will </a:t>
            </a:r>
            <a:r>
              <a:rPr b="1" lang="zh-TW"/>
              <a:t>support various file formats</a:t>
            </a:r>
            <a:r>
              <a:rPr lang="zh-TW"/>
              <a:t> for display in the future.</a:t>
            </a:r>
            <a:endParaRPr/>
          </a:p>
        </p:txBody>
      </p:sp>
      <p:sp>
        <p:nvSpPr>
          <p:cNvPr id="147" name="Google Shape;147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9963" y="1891075"/>
            <a:ext cx="4684775" cy="28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HW1. File Viewer (</a:t>
            </a:r>
            <a:r>
              <a:rPr lang="zh-TW"/>
              <a:t>Refactored Design</a:t>
            </a:r>
            <a:r>
              <a:rPr lang="zh-TW"/>
              <a:t>)</a:t>
            </a:r>
            <a:endParaRPr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311700" y="1152475"/>
            <a:ext cx="836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Both the Scroll Bar and the Thick Black Border are elements of the Viewer. In the future, there may be a need to expand with many different elements, so using flags cannot satisfy the Open-Closed Principle (OCP).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One approach is to abstract the elements and use a list to place them in the View class. Another approach is to adopt the Decorator Pattern.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We chose the Decorator Pattern because it allows for a better separation of the relationship between View and Element while maintaining the extensibility of View (supporting various file formats) and the extensibility of Element.</a:t>
            </a:r>
            <a:endParaRPr/>
          </a:p>
        </p:txBody>
      </p:sp>
      <p:sp>
        <p:nvSpPr>
          <p:cNvPr id="155" name="Google Shape;15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HW1. File Viewer (Refactored Design)</a:t>
            </a:r>
            <a:endParaRPr/>
          </a:p>
        </p:txBody>
      </p:sp>
      <p:sp>
        <p:nvSpPr>
          <p:cNvPr id="161" name="Google Shape;161;p27"/>
          <p:cNvSpPr txBox="1"/>
          <p:nvPr>
            <p:ph idx="1" type="body"/>
          </p:nvPr>
        </p:nvSpPr>
        <p:spPr>
          <a:xfrm>
            <a:off x="311700" y="1152475"/>
            <a:ext cx="8361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t/>
            </a:r>
            <a:endParaRPr/>
          </a:p>
        </p:txBody>
      </p:sp>
      <p:sp>
        <p:nvSpPr>
          <p:cNvPr id="162" name="Google Shape;16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23751" y="1017725"/>
            <a:ext cx="5896503" cy="3995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HW2. Powerful Document Viewer (Initial Design)</a:t>
            </a:r>
            <a:endParaRPr/>
          </a:p>
        </p:txBody>
      </p:sp>
      <p:sp>
        <p:nvSpPr>
          <p:cNvPr id="169" name="Google Shape;169;p28"/>
          <p:cNvSpPr txBox="1"/>
          <p:nvPr>
            <p:ph idx="1" type="body"/>
          </p:nvPr>
        </p:nvSpPr>
        <p:spPr>
          <a:xfrm>
            <a:off x="311700" y="1152475"/>
            <a:ext cx="4187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TW"/>
              <a:t>Problem</a:t>
            </a:r>
            <a:r>
              <a:rPr lang="zh-TW"/>
              <a:t>: Client is buzy. It need to parse document and manage documents.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zh-TW"/>
              <a:t>Act</a:t>
            </a:r>
            <a:r>
              <a:rPr lang="zh-TW"/>
              <a:t>: Delegate document manage jobs to Controller (next page).</a:t>
            </a:r>
            <a:endParaRPr/>
          </a:p>
        </p:txBody>
      </p:sp>
      <p:sp>
        <p:nvSpPr>
          <p:cNvPr id="170" name="Google Shape;17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575" y="1802575"/>
            <a:ext cx="4340399" cy="201058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8"/>
          <p:cNvSpPr txBox="1"/>
          <p:nvPr/>
        </p:nvSpPr>
        <p:spPr>
          <a:xfrm>
            <a:off x="384900" y="3064375"/>
            <a:ext cx="4187100" cy="169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A powerful application can present multiple documents at the same time.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These documents include DrawingDocument, TextDocument, and so on.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zh-TW"/>
              <a:t>The application is responsible for managing documents and creating them as required.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Google Shape;17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5725" y="1316463"/>
            <a:ext cx="4565425" cy="3048024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HW2. </a:t>
            </a:r>
            <a:r>
              <a:rPr lang="zh-TW"/>
              <a:t>Powerful Document Viewer</a:t>
            </a:r>
            <a:r>
              <a:rPr lang="zh-TW"/>
              <a:t> (Refactored Design)</a:t>
            </a:r>
            <a:endParaRPr/>
          </a:p>
        </p:txBody>
      </p:sp>
      <p:sp>
        <p:nvSpPr>
          <p:cNvPr id="179" name="Google Shape;179;p29"/>
          <p:cNvSpPr txBox="1"/>
          <p:nvPr>
            <p:ph idx="1" type="body"/>
          </p:nvPr>
        </p:nvSpPr>
        <p:spPr>
          <a:xfrm>
            <a:off x="311700" y="1152475"/>
            <a:ext cx="4187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Use a Controller to manage the</a:t>
            </a:r>
            <a:br>
              <a:rPr lang="zh-TW"/>
            </a:br>
            <a:r>
              <a:rPr lang="zh-TW"/>
              <a:t>created </a:t>
            </a:r>
            <a:r>
              <a:rPr lang="zh-TW">
                <a:latin typeface="Courier New"/>
                <a:ea typeface="Courier New"/>
                <a:cs typeface="Courier New"/>
                <a:sym typeface="Courier New"/>
              </a:rPr>
              <a:t>Document.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The Controller can decide how</a:t>
            </a:r>
            <a:br>
              <a:rPr lang="zh-TW"/>
            </a:br>
            <a:r>
              <a:rPr lang="zh-TW"/>
              <a:t>to present/store the documents </a:t>
            </a:r>
            <a:br>
              <a:rPr lang="zh-TW"/>
            </a:br>
            <a:r>
              <a:rPr lang="zh-TW"/>
              <a:t>(e.g., List&lt;Document&gt;) .</a:t>
            </a:r>
            <a:endParaRPr/>
          </a:p>
        </p:txBody>
      </p:sp>
      <p:sp>
        <p:nvSpPr>
          <p:cNvPr id="180" name="Google Shape;18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Code Tracing</a:t>
            </a:r>
            <a:endParaRPr/>
          </a:p>
        </p:txBody>
      </p:sp>
      <p:sp>
        <p:nvSpPr>
          <p:cNvPr id="186" name="Google Shape;186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1"/>
          <p:cNvSpPr txBox="1"/>
          <p:nvPr>
            <p:ph type="title"/>
          </p:nvPr>
        </p:nvSpPr>
        <p:spPr>
          <a:xfrm>
            <a:off x="311700" y="1976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Weekly Code Tracing Progress</a:t>
            </a:r>
            <a:endParaRPr/>
          </a:p>
        </p:txBody>
      </p:sp>
      <p:graphicFrame>
        <p:nvGraphicFramePr>
          <p:cNvPr id="192" name="Google Shape;192;p31"/>
          <p:cNvGraphicFramePr/>
          <p:nvPr/>
        </p:nvGraphicFramePr>
        <p:xfrm>
          <a:off x="268900" y="9005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{EC34AF0E-A7DD-4FEB-B70E-B293599253E9}</a:tableStyleId>
              </a:tblPr>
              <a:tblGrid>
                <a:gridCol w="1078975"/>
                <a:gridCol w="6560050"/>
                <a:gridCol w="967175"/>
              </a:tblGrid>
              <a:tr h="344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/>
                        <a:t>Part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/>
                        <a:t>LOC</a:t>
                      </a:r>
                      <a:endParaRPr b="1"/>
                    </a:p>
                  </a:txBody>
                  <a:tcPr marT="91425" marB="91425" marR="91425" marL="91425"/>
                </a:tc>
              </a:tr>
              <a:tr h="353050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  </a:t>
                      </a:r>
                      <a:r>
                        <a:rPr b="1" lang="zh-TW">
                          <a:solidFill>
                            <a:schemeClr val="lt1"/>
                          </a:solidFill>
                        </a:rPr>
                        <a:t>spring-core-core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>
                    <a:solidFill>
                      <a:schemeClr val="dk2"/>
                    </a:solidFill>
                  </a:tcPr>
                </a:tc>
                <a:tc hMerge="1"/>
                <a:tc hMerge="1"/>
              </a:tr>
              <a:tr h="4181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許庭瑋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TouchableDataBuffer.java,CloseableDataBuffer.java, PooledDataBuffer.java,DataBufferWrapper.java, NettyDataBuffer.java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509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431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楊昕叡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</a:rPr>
                        <a:t>AnnotationTypeMappings.java, MergedAnnotationsCollection.java, MissingMergedAnnotation.java</a:t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493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181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劉玠均</a:t>
                      </a:r>
                      <a:endParaRPr/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ResolvableType.java (</a:t>
                      </a:r>
                      <a:r>
                        <a:rPr lang="zh-TW"/>
                        <a:t>1/2</a:t>
                      </a:r>
                      <a:r>
                        <a:rPr lang="zh-TW"/>
                        <a:t>), ResolvableTypeProvider.java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508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60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洪世彬</a:t>
                      </a:r>
                      <a:endParaRPr/>
                    </a:p>
                  </a:txBody>
                  <a:tcPr marT="91425" marB="91425" marR="91425" marL="91425"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org.springframework.core.metrics, org.springframework.core.style</a:t>
                      </a:r>
                      <a:endParaRPr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557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017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zh-TW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b="1" lang="zh-TW">
                          <a:solidFill>
                            <a:schemeClr val="lt1"/>
                          </a:solidFill>
                        </a:rPr>
                        <a:t>spring-core-aot, spring-core-cglib</a:t>
                      </a:r>
                      <a:endParaRPr b="1">
                        <a:solidFill>
                          <a:schemeClr val="lt1"/>
                        </a:solidFill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chemeClr val="dk2"/>
                    </a:solidFill>
                  </a:tcPr>
                </a:tc>
                <a:tc hMerge="1"/>
                <a:tc hMerge="1"/>
              </a:tr>
              <a:tr h="4311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chemeClr val="dk1"/>
                          </a:solidFill>
                        </a:rPr>
                        <a:t>陳君翰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org.springframework.aot.hint.predicate, org.springframework.aot.hint.annotation</a:t>
                      </a:r>
                      <a:endParaRPr/>
                    </a:p>
                  </a:txBody>
                  <a:tcPr marT="91425" marB="91425" marR="91425" marL="91425" anchor="ctr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553</a:t>
                      </a:r>
                      <a:endParaRPr/>
                    </a:p>
                  </a:txBody>
                  <a:tcPr marT="91425" marB="91425" marR="91425" marL="91425">
                    <a:lnT cap="flat" cmpd="sng" w="9525">
                      <a:solidFill>
                        <a:schemeClr val="dk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3921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zh-TW">
                          <a:solidFill>
                            <a:srgbClr val="000000"/>
                          </a:solidFill>
                        </a:rPr>
                        <a:t>林俊佑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core.</a:t>
                      </a:r>
                      <a:r>
                        <a:rPr lang="zh-TW"/>
                        <a:t>ClassEmitter + core.CodeEmitter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TW"/>
                        <a:t>873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sp>
        <p:nvSpPr>
          <p:cNvPr id="193" name="Google Shape;193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2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Homework</a:t>
            </a:r>
            <a:endParaRPr/>
          </a:p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/>
              <a:t>許庭瑋</a:t>
            </a:r>
            <a:endParaRPr/>
          </a:p>
        </p:txBody>
      </p:sp>
      <p:sp>
        <p:nvSpPr>
          <p:cNvPr id="199" name="Google Shape;199;p32"/>
          <p:cNvSpPr txBox="1"/>
          <p:nvPr>
            <p:ph idx="1" type="body"/>
          </p:nvPr>
        </p:nvSpPr>
        <p:spPr>
          <a:xfrm>
            <a:off x="311700" y="1152475"/>
            <a:ext cx="8520600" cy="39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 sz="2100">
                <a:solidFill>
                  <a:schemeClr val="dk1"/>
                </a:solidFill>
              </a:rPr>
              <a:t>TouchableDataBuffer</a:t>
            </a:r>
            <a:endParaRPr sz="21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interface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touch(): associate the given hint with the data buffer for debugging purposes.</a:t>
            </a:r>
            <a:endParaRPr sz="18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 sz="2100">
                <a:solidFill>
                  <a:schemeClr val="dk1"/>
                </a:solidFill>
              </a:rPr>
              <a:t>CloseableDataBuffer</a:t>
            </a:r>
            <a:endParaRPr sz="21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 sz="1800">
                <a:solidFill>
                  <a:schemeClr val="dk1"/>
                </a:solidFill>
              </a:rPr>
              <a:t>interface, extends DataBuffer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close(): close the buffer</a:t>
            </a:r>
            <a:endParaRPr sz="18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 sz="2100">
                <a:solidFill>
                  <a:schemeClr val="dk1"/>
                </a:solidFill>
              </a:rPr>
              <a:t>PooledDataBuffer</a:t>
            </a:r>
            <a:endParaRPr sz="2100"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 sz="1800">
                <a:solidFill>
                  <a:schemeClr val="dk1"/>
                </a:solidFill>
              </a:rPr>
              <a:t>interface, extends TouchableDataBuffer</a:t>
            </a:r>
            <a:endParaRPr sz="1800">
              <a:solidFill>
                <a:schemeClr val="dk1"/>
              </a:solidFill>
            </a:endParaRPr>
          </a:p>
          <a:p>
            <a:pPr indent="-3429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1800">
                <a:solidFill>
                  <a:schemeClr val="dk1"/>
                </a:solidFill>
              </a:rPr>
              <a:t>allows for buffers that share a memory pool, provide related functions like isAllocated, retain, touch, release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00" name="Google Shape;200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/>
              <a:t>許庭瑋</a:t>
            </a:r>
            <a:endParaRPr/>
          </a:p>
        </p:txBody>
      </p:sp>
      <p:sp>
        <p:nvSpPr>
          <p:cNvPr id="206" name="Google Shape;206;p33"/>
          <p:cNvSpPr txBox="1"/>
          <p:nvPr>
            <p:ph idx="1" type="body"/>
          </p:nvPr>
        </p:nvSpPr>
        <p:spPr>
          <a:xfrm>
            <a:off x="311700" y="1152475"/>
            <a:ext cx="8520600" cy="39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 sz="2100">
                <a:solidFill>
                  <a:schemeClr val="dk1"/>
                </a:solidFill>
              </a:rPr>
              <a:t>DataBufferWrapper</a:t>
            </a:r>
            <a:endParaRPr sz="2100">
              <a:solidFill>
                <a:schemeClr val="dk1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zh-TW" sz="2100">
                <a:solidFill>
                  <a:schemeClr val="dk1"/>
                </a:solidFill>
              </a:rPr>
              <a:t>very simple implementation of </a:t>
            </a:r>
            <a:r>
              <a:rPr lang="zh-TW" sz="2100">
                <a:solidFill>
                  <a:schemeClr val="dk1"/>
                </a:solidFill>
              </a:rPr>
              <a:t>DataBuffer to delegate</a:t>
            </a:r>
            <a:endParaRPr sz="2100">
              <a:solidFill>
                <a:schemeClr val="dk1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zh-TW" sz="2100">
                <a:solidFill>
                  <a:schemeClr val="dk1"/>
                </a:solidFill>
              </a:rPr>
              <a:t>all of the functions are delegate to DataBuffer functions</a:t>
            </a:r>
            <a:endParaRPr sz="2100">
              <a:solidFill>
                <a:schemeClr val="dk1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zh-TW" sz="2100">
                <a:solidFill>
                  <a:schemeClr val="dk1"/>
                </a:solidFill>
              </a:rPr>
              <a:t>like this -&gt;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 sz="2100">
                <a:solidFill>
                  <a:schemeClr val="dk1"/>
                </a:solidFill>
              </a:rPr>
              <a:t>NettyDataBuffer</a:t>
            </a:r>
            <a:endParaRPr sz="2100">
              <a:solidFill>
                <a:schemeClr val="dk1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zh-TW" sz="2100">
                <a:solidFill>
                  <a:schemeClr val="dk1"/>
                </a:solidFill>
              </a:rPr>
              <a:t>implementation of PooledDataBuffer</a:t>
            </a:r>
            <a:endParaRPr sz="2100">
              <a:solidFill>
                <a:schemeClr val="dk1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zh-TW" sz="2100">
                <a:solidFill>
                  <a:schemeClr val="dk1"/>
                </a:solidFill>
              </a:rPr>
              <a:t>use netty 4 ByteBuf instead of ByteBuffer</a:t>
            </a:r>
            <a:endParaRPr sz="2100">
              <a:solidFill>
                <a:schemeClr val="dk1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zh-TW" sz="2100">
                <a:solidFill>
                  <a:schemeClr val="dk1"/>
                </a:solidFill>
              </a:rPr>
              <a:t>indexOf: use ByteBuf.forEachByte to get index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207" name="Google Shape;207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08" name="Google Shape;20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5350" y="2360229"/>
            <a:ext cx="5727374" cy="924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/>
              <a:t>許庭瑋</a:t>
            </a:r>
            <a:endParaRPr/>
          </a:p>
        </p:txBody>
      </p:sp>
      <p:sp>
        <p:nvSpPr>
          <p:cNvPr id="214" name="Google Shape;214;p34"/>
          <p:cNvSpPr txBox="1"/>
          <p:nvPr>
            <p:ph idx="1" type="body"/>
          </p:nvPr>
        </p:nvSpPr>
        <p:spPr>
          <a:xfrm>
            <a:off x="311700" y="1152475"/>
            <a:ext cx="8520600" cy="39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 sz="2100">
                <a:solidFill>
                  <a:schemeClr val="dk1"/>
                </a:solidFill>
              </a:rPr>
              <a:t>NettyDataBuffer</a:t>
            </a:r>
            <a:endParaRPr sz="2100">
              <a:solidFill>
                <a:schemeClr val="dk1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zh-TW" sz="2100">
                <a:solidFill>
                  <a:schemeClr val="dk1"/>
                </a:solidFill>
              </a:rPr>
              <a:t>lastIndexOf: use ByteBuf.forEachByteDesc to check byte in descending order</a:t>
            </a:r>
            <a:endParaRPr sz="2100">
              <a:solidFill>
                <a:schemeClr val="dk1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zh-TW" sz="2100">
                <a:solidFill>
                  <a:schemeClr val="dk1"/>
                </a:solidFill>
              </a:rPr>
              <a:t>ByteBuf provide many useful functions which can implement what Spring want. Many functions in NettyDataBuffer are simply implement by calling functions in ByteBuf.</a:t>
            </a:r>
            <a:endParaRPr sz="2100">
              <a:solidFill>
                <a:schemeClr val="dk1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zh-TW" sz="2100">
                <a:solidFill>
                  <a:schemeClr val="dk1"/>
                </a:solidFill>
              </a:rPr>
              <a:t>like this-&gt;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215" name="Google Shape;215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16" name="Google Shape;21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33719" y="3494469"/>
            <a:ext cx="3952750" cy="125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/>
              <a:t>許庭瑋</a:t>
            </a:r>
            <a:endParaRPr/>
          </a:p>
        </p:txBody>
      </p:sp>
      <p:sp>
        <p:nvSpPr>
          <p:cNvPr id="222" name="Google Shape;222;p35"/>
          <p:cNvSpPr txBox="1"/>
          <p:nvPr>
            <p:ph idx="1" type="body"/>
          </p:nvPr>
        </p:nvSpPr>
        <p:spPr>
          <a:xfrm>
            <a:off x="311700" y="1152475"/>
            <a:ext cx="8520600" cy="39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 sz="2100">
                <a:solidFill>
                  <a:schemeClr val="dk1"/>
                </a:solidFill>
              </a:rPr>
              <a:t>NettyDataBuffer</a:t>
            </a:r>
            <a:endParaRPr sz="2100">
              <a:solidFill>
                <a:schemeClr val="dk1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zh-TW" sz="2100">
                <a:solidFill>
                  <a:schemeClr val="dk1"/>
                </a:solidFill>
              </a:rPr>
              <a:t>write(DataBuffer... dataBuffers): check if there is at least one NettyDataBuffer in the array. if true, change type of all elements in dataBuffers to </a:t>
            </a:r>
            <a:r>
              <a:rPr lang="zh-TW" sz="2100">
                <a:solidFill>
                  <a:schemeClr val="dk1"/>
                </a:solidFill>
              </a:rPr>
              <a:t>NettyDataBuffer, and use ByteBuf.writeBytes to write datas.</a:t>
            </a:r>
            <a:endParaRPr sz="2100">
              <a:solidFill>
                <a:schemeClr val="dk1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zh-TW" sz="2100">
                <a:solidFill>
                  <a:schemeClr val="dk1"/>
                </a:solidFill>
              </a:rPr>
              <a:t>split(int index): use ByteBuf.retainedSlice and ByteBuf.slice to cut buffer, and calculate readerIndex and writerIndex.</a:t>
            </a:r>
            <a:endParaRPr sz="2100">
              <a:solidFill>
                <a:schemeClr val="dk1"/>
              </a:solidFill>
            </a:endParaRPr>
          </a:p>
          <a:p>
            <a:pPr indent="-36195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○"/>
            </a:pPr>
            <a:r>
              <a:rPr lang="zh-TW" sz="2100">
                <a:solidFill>
                  <a:schemeClr val="dk1"/>
                </a:solidFill>
              </a:rPr>
              <a:t>ByteBufferIterator: an inner class, use for iterating an array of ByteBuffer.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223" name="Google Shape;22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/>
              <a:t>許庭瑋</a:t>
            </a:r>
            <a:endParaRPr/>
          </a:p>
        </p:txBody>
      </p:sp>
      <p:sp>
        <p:nvSpPr>
          <p:cNvPr id="229" name="Google Shape;229;p36"/>
          <p:cNvSpPr txBox="1"/>
          <p:nvPr>
            <p:ph idx="1" type="body"/>
          </p:nvPr>
        </p:nvSpPr>
        <p:spPr>
          <a:xfrm>
            <a:off x="311700" y="1152475"/>
            <a:ext cx="8520600" cy="39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 sz="2100">
                <a:solidFill>
                  <a:schemeClr val="dk1"/>
                </a:solidFill>
              </a:rPr>
              <a:t>class diagram for this week</a:t>
            </a:r>
            <a:endParaRPr sz="2100">
              <a:solidFill>
                <a:schemeClr val="dk1"/>
              </a:solidFill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 sz="2100">
                <a:solidFill>
                  <a:schemeClr val="dk1"/>
                </a:solidFill>
              </a:rPr>
              <a:t>files related to databuffer,</a:t>
            </a:r>
            <a:endParaRPr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chemeClr val="dk1"/>
                </a:solidFill>
              </a:rPr>
              <a:t>extends last week.</a:t>
            </a:r>
            <a:endParaRPr sz="2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100">
                <a:solidFill>
                  <a:schemeClr val="dk1"/>
                </a:solidFill>
              </a:rPr>
              <a:t>	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230" name="Google Shape;230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31" name="Google Shape;23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2290" y="108550"/>
            <a:ext cx="5093271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zh-TW" sz="2750"/>
              <a:t>楊昕叡</a:t>
            </a:r>
            <a:endParaRPr/>
          </a:p>
        </p:txBody>
      </p:sp>
      <p:sp>
        <p:nvSpPr>
          <p:cNvPr id="237" name="Google Shape;237;p37"/>
          <p:cNvSpPr txBox="1"/>
          <p:nvPr>
            <p:ph idx="1" type="body"/>
          </p:nvPr>
        </p:nvSpPr>
        <p:spPr>
          <a:xfrm>
            <a:off x="311700" y="1017725"/>
            <a:ext cx="8520600" cy="40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lang="zh-TW" sz="2100">
                <a:solidFill>
                  <a:schemeClr val="dk1"/>
                </a:solidFill>
              </a:rPr>
              <a:t>Class diagram: </a:t>
            </a:r>
            <a:r>
              <a:rPr lang="zh-TW" sz="2100" u="sng">
                <a:solidFill>
                  <a:schemeClr val="hlink"/>
                </a:solidFill>
                <a:hlinkClick r:id="rId3"/>
              </a:rPr>
              <a:t>full version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238" name="Google Shape;238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39" name="Google Shape;23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14865"/>
            <a:ext cx="9144002" cy="3541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/>
              <a:t>楊昕叡</a:t>
            </a:r>
            <a:endParaRPr/>
          </a:p>
        </p:txBody>
      </p:sp>
      <p:sp>
        <p:nvSpPr>
          <p:cNvPr id="245" name="Google Shape;245;p38"/>
          <p:cNvSpPr txBox="1"/>
          <p:nvPr>
            <p:ph idx="1" type="body"/>
          </p:nvPr>
        </p:nvSpPr>
        <p:spPr>
          <a:xfrm>
            <a:off x="311700" y="1152475"/>
            <a:ext cx="8520600" cy="39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zh-TW" sz="2100">
                <a:solidFill>
                  <a:schemeClr val="dk1"/>
                </a:solidFill>
              </a:rPr>
              <a:t>final class AnnotationTypeMappings</a:t>
            </a:r>
            <a:endParaRPr b="1"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100">
                <a:solidFill>
                  <a:schemeClr val="dk1"/>
                </a:solidFill>
              </a:rPr>
              <a:t>addAllMappings() uses breadth first search to find all mappings (meta-annotations) a given annotation type.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246" name="Google Shape;246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47" name="Google Shape;247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313" y="3131500"/>
            <a:ext cx="6717375" cy="201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/>
          <p:nvPr>
            <p:ph type="title"/>
          </p:nvPr>
        </p:nvSpPr>
        <p:spPr>
          <a:xfrm>
            <a:off x="311700" y="44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/>
              <a:t>楊昕叡</a:t>
            </a:r>
            <a:endParaRPr/>
          </a:p>
        </p:txBody>
      </p:sp>
      <p:sp>
        <p:nvSpPr>
          <p:cNvPr id="253" name="Google Shape;253;p39"/>
          <p:cNvSpPr txBox="1"/>
          <p:nvPr>
            <p:ph idx="1" type="body"/>
          </p:nvPr>
        </p:nvSpPr>
        <p:spPr>
          <a:xfrm>
            <a:off x="311700" y="1251350"/>
            <a:ext cx="8520600" cy="38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zh-TW" sz="2100">
                <a:solidFill>
                  <a:schemeClr val="dk1"/>
                </a:solidFill>
              </a:rPr>
              <a:t>final class AnnotationTypeMappings</a:t>
            </a:r>
            <a:endParaRPr b="1"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2100">
                <a:solidFill>
                  <a:schemeClr val="dk1"/>
                </a:solidFill>
              </a:rPr>
              <a:t>static AnnotationTypeMappings forAnnotationType(Class&lt;? extends Annotation&gt; annotationType, RepeatableContainers repeatableContainers, AnnotationFilter annotationFilter)</a:t>
            </a:r>
            <a:endParaRPr b="1"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chemeClr val="dk1"/>
                </a:solidFill>
              </a:rPr>
              <a:t>This method create </a:t>
            </a:r>
            <a:r>
              <a:rPr b="1" lang="zh-TW" sz="2100">
                <a:solidFill>
                  <a:schemeClr val="dk1"/>
                </a:solidFill>
              </a:rPr>
              <a:t>AnnotationTypeMappings</a:t>
            </a:r>
            <a:r>
              <a:rPr lang="zh-TW" sz="2100">
                <a:solidFill>
                  <a:schemeClr val="dk1"/>
                </a:solidFill>
              </a:rPr>
              <a:t> for a given annotation type (with help of maps (filter-&gt;mappings) and innerclass </a:t>
            </a:r>
            <a:r>
              <a:rPr b="1" lang="zh-TW" sz="2100">
                <a:solidFill>
                  <a:schemeClr val="dk1"/>
                </a:solidFill>
              </a:rPr>
              <a:t>Cache</a:t>
            </a:r>
            <a:r>
              <a:rPr lang="zh-TW" sz="2100">
                <a:solidFill>
                  <a:schemeClr val="dk1"/>
                </a:solidFill>
              </a:rPr>
              <a:t>(type-&gt;mappings)).</a:t>
            </a:r>
            <a:endParaRPr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100">
                <a:solidFill>
                  <a:schemeClr val="dk1"/>
                </a:solidFill>
              </a:rPr>
              <a:t>Flow: For a filter, if it’s in maps, get it (a same filter always sweep out same mappings), otherwise use </a:t>
            </a:r>
            <a:r>
              <a:rPr b="1" lang="zh-TW" sz="2100">
                <a:solidFill>
                  <a:schemeClr val="dk1"/>
                </a:solidFill>
              </a:rPr>
              <a:t>Cache </a:t>
            </a:r>
            <a:r>
              <a:rPr lang="zh-TW" sz="2100">
                <a:solidFill>
                  <a:schemeClr val="dk1"/>
                </a:solidFill>
              </a:rPr>
              <a:t>to get mappings for a type and add &lt;filter, mappings&gt; to maps.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254" name="Google Shape;254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311700" y="4502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/>
              <a:t>楊昕叡</a:t>
            </a:r>
            <a:endParaRPr/>
          </a:p>
        </p:txBody>
      </p:sp>
      <p:sp>
        <p:nvSpPr>
          <p:cNvPr id="260" name="Google Shape;260;p40"/>
          <p:cNvSpPr txBox="1"/>
          <p:nvPr>
            <p:ph idx="1" type="body"/>
          </p:nvPr>
        </p:nvSpPr>
        <p:spPr>
          <a:xfrm>
            <a:off x="311700" y="1210425"/>
            <a:ext cx="8520600" cy="38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zh-TW" sz="2100">
                <a:solidFill>
                  <a:schemeClr val="dk1"/>
                </a:solidFill>
              </a:rPr>
              <a:t>final class AnnotationTypeMappings</a:t>
            </a:r>
            <a:endParaRPr b="1"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2100">
                <a:solidFill>
                  <a:schemeClr val="dk1"/>
                </a:solidFill>
              </a:rPr>
              <a:t>static AnnotationTypeMappings forAnnotationType(Class&lt;? extends Annotation&gt; annotationType, RepeatableContainers repeatableContainers, AnnotationFilter annotationFilter)</a:t>
            </a:r>
            <a:endParaRPr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100">
                <a:solidFill>
                  <a:schemeClr val="dk1"/>
                </a:solidFill>
              </a:rPr>
              <a:t>As the unique public method, outer classes can only create </a:t>
            </a:r>
            <a:r>
              <a:rPr b="1" lang="zh-TW" sz="2100">
                <a:solidFill>
                  <a:schemeClr val="dk1"/>
                </a:solidFill>
              </a:rPr>
              <a:t>AnnotationTypeMappings </a:t>
            </a:r>
            <a:r>
              <a:rPr lang="zh-TW" sz="2100">
                <a:solidFill>
                  <a:schemeClr val="dk1"/>
                </a:solidFill>
              </a:rPr>
              <a:t>from here.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261" name="Google Shape;261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/>
              <a:t>楊昕叡</a:t>
            </a:r>
            <a:endParaRPr/>
          </a:p>
        </p:txBody>
      </p:sp>
      <p:sp>
        <p:nvSpPr>
          <p:cNvPr id="267" name="Google Shape;267;p41"/>
          <p:cNvSpPr txBox="1"/>
          <p:nvPr>
            <p:ph idx="1" type="body"/>
          </p:nvPr>
        </p:nvSpPr>
        <p:spPr>
          <a:xfrm>
            <a:off x="311700" y="1152475"/>
            <a:ext cx="8520600" cy="392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zh-TW" sz="2100">
                <a:solidFill>
                  <a:schemeClr val="dk1"/>
                </a:solidFill>
              </a:rPr>
              <a:t>final class MergedAnnotationsCollection implements MergedAnnotations</a:t>
            </a:r>
            <a:endParaRPr b="1"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2100">
                <a:solidFill>
                  <a:schemeClr val="dk1"/>
                </a:solidFill>
              </a:rPr>
              <a:t>private &lt;A extends Annotation&gt; MergedAnnotation&lt;A&gt; find(Object requiredType, @Nullable Predicate&lt;? super MergedAnnotation&lt;A&gt;&gt; predicate, @Nullable MergedAnnotationSelector&lt;A&gt; selector)</a:t>
            </a:r>
            <a:endParaRPr b="1"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chemeClr val="dk1"/>
                </a:solidFill>
              </a:rPr>
              <a:t>From annotations of </a:t>
            </a:r>
            <a:r>
              <a:rPr b="1" lang="zh-TW" sz="2100">
                <a:solidFill>
                  <a:schemeClr val="dk1"/>
                </a:solidFill>
              </a:rPr>
              <a:t>MergedAnnotationsCollection</a:t>
            </a:r>
            <a:r>
              <a:rPr lang="zh-TW" sz="2100">
                <a:solidFill>
                  <a:schemeClr val="dk1"/>
                </a:solidFill>
              </a:rPr>
              <a:t>, find the best annotation selected by selcetor (e.g. nearest distance in annotation hierachy) with required type. </a:t>
            </a:r>
            <a:endParaRPr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268" name="Google Shape;268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Dependency Injection</a:t>
            </a:r>
            <a:endParaRPr/>
          </a:p>
        </p:txBody>
      </p:sp>
      <p:sp>
        <p:nvSpPr>
          <p:cNvPr id="67" name="Google Shape;67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target: </a:t>
            </a:r>
            <a:r>
              <a:rPr lang="zh-TW">
                <a:solidFill>
                  <a:schemeClr val="dk1"/>
                </a:solidFill>
              </a:rPr>
              <a:t>reduce the coupling between different components in a software system and makes it easier to replace or change dependencies without affecting the class that uses them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core: dependencies required by a class or component are provided from external sources, rather than the class creating them itself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term “client”: class or component who needs dependencies for other services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68" name="Google Shape;68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/>
              <a:t>楊昕叡</a:t>
            </a:r>
            <a:endParaRPr/>
          </a:p>
        </p:txBody>
      </p:sp>
      <p:sp>
        <p:nvSpPr>
          <p:cNvPr id="274" name="Google Shape;274;p42"/>
          <p:cNvSpPr txBox="1"/>
          <p:nvPr>
            <p:ph idx="1" type="body"/>
          </p:nvPr>
        </p:nvSpPr>
        <p:spPr>
          <a:xfrm>
            <a:off x="59475" y="1017725"/>
            <a:ext cx="9084600" cy="40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zh-TW" sz="2100">
                <a:solidFill>
                  <a:schemeClr val="dk1"/>
                </a:solidFill>
              </a:rPr>
              <a:t>final class MergedAnnotationsCollection implements MergedAnnotations</a:t>
            </a:r>
            <a:endParaRPr b="1"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2100">
                <a:solidFill>
                  <a:schemeClr val="dk1"/>
                </a:solidFill>
              </a:rPr>
              <a:t>private class AnnotationsSpliterator&lt;A extends Annotation&gt; implements Spliterator&lt;MergedAnnotation&lt;A&gt;&gt;</a:t>
            </a:r>
            <a:endParaRPr b="1"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100">
                <a:solidFill>
                  <a:schemeClr val="dk1"/>
                </a:solidFill>
              </a:rPr>
              <a:t>Implement tryAdvance(): From annotations in </a:t>
            </a:r>
            <a:r>
              <a:rPr b="1" lang="zh-TW" sz="2100">
                <a:solidFill>
                  <a:schemeClr val="dk1"/>
                </a:solidFill>
              </a:rPr>
              <a:t>MergedAnnotationsCollection</a:t>
            </a:r>
            <a:r>
              <a:rPr lang="zh-TW" sz="2100">
                <a:solidFill>
                  <a:schemeClr val="dk1"/>
                </a:solidFill>
              </a:rPr>
              <a:t>, find their mappings, determine if it is possible to create </a:t>
            </a:r>
            <a:r>
              <a:rPr b="1" lang="zh-TW" sz="2100">
                <a:solidFill>
                  <a:schemeClr val="dk1"/>
                </a:solidFill>
              </a:rPr>
              <a:t>MergedAnnotation</a:t>
            </a:r>
            <a:r>
              <a:rPr lang="zh-TW" sz="2100">
                <a:solidFill>
                  <a:schemeClr val="dk1"/>
                </a:solidFill>
              </a:rPr>
              <a:t> from a mapping with required type and unselected before, and annotation with lowest distance are selected first. The spliterator is used in iterator(), spliterator(), stream() in </a:t>
            </a:r>
            <a:r>
              <a:rPr b="1" lang="zh-TW" sz="2100">
                <a:solidFill>
                  <a:schemeClr val="dk1"/>
                </a:solidFill>
              </a:rPr>
              <a:t>MergedAnnotationsCollection</a:t>
            </a:r>
            <a:r>
              <a:rPr lang="zh-TW" sz="2100">
                <a:solidFill>
                  <a:schemeClr val="dk1"/>
                </a:solidFill>
              </a:rPr>
              <a:t>.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275" name="Google Shape;275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/>
              <a:t>楊昕叡</a:t>
            </a:r>
            <a:endParaRPr/>
          </a:p>
        </p:txBody>
      </p:sp>
      <p:sp>
        <p:nvSpPr>
          <p:cNvPr id="281" name="Google Shape;281;p43"/>
          <p:cNvSpPr txBox="1"/>
          <p:nvPr>
            <p:ph idx="1" type="body"/>
          </p:nvPr>
        </p:nvSpPr>
        <p:spPr>
          <a:xfrm>
            <a:off x="59475" y="1017725"/>
            <a:ext cx="9084600" cy="40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zh-TW" sz="2100">
                <a:solidFill>
                  <a:schemeClr val="dk1"/>
                </a:solidFill>
              </a:rPr>
              <a:t>final class MergedAnnotationsCollection implements MergedAnnotations</a:t>
            </a:r>
            <a:endParaRPr b="1"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zh-TW" sz="2100">
                <a:solidFill>
                  <a:schemeClr val="dk1"/>
                </a:solidFill>
              </a:rPr>
              <a:t>private class AnnotationsSpliterator&lt;A extends Annotation&gt; implements Spliterator&lt;MergedAnnotation&lt;A&gt;&gt;</a:t>
            </a:r>
            <a:endParaRPr b="1"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100">
                <a:solidFill>
                  <a:schemeClr val="dk1"/>
                </a:solidFill>
              </a:rPr>
              <a:t>This inner class and the </a:t>
            </a:r>
            <a:r>
              <a:rPr b="1" lang="zh-TW" sz="2100">
                <a:solidFill>
                  <a:schemeClr val="dk1"/>
                </a:solidFill>
                <a:highlight>
                  <a:srgbClr val="FFFFFF"/>
                </a:highlight>
              </a:rPr>
              <a:t>AggregatesSpliterator</a:t>
            </a:r>
            <a:r>
              <a:rPr lang="zh-TW" sz="2100">
                <a:solidFill>
                  <a:schemeClr val="dk1"/>
                </a:solidFill>
                <a:highlight>
                  <a:srgbClr val="FFFFFF"/>
                </a:highlight>
              </a:rPr>
              <a:t> in W7 both</a:t>
            </a:r>
            <a:r>
              <a:rPr lang="zh-TW" sz="2100">
                <a:solidFill>
                  <a:schemeClr val="dk1"/>
                </a:solidFill>
              </a:rPr>
              <a:t> implements spliterator interface, so the use of spliterator satisfy DIP.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282" name="Google Shape;282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/>
              <a:t>楊昕叡</a:t>
            </a:r>
            <a:endParaRPr/>
          </a:p>
        </p:txBody>
      </p:sp>
      <p:sp>
        <p:nvSpPr>
          <p:cNvPr id="288" name="Google Shape;288;p44"/>
          <p:cNvSpPr txBox="1"/>
          <p:nvPr>
            <p:ph idx="1" type="body"/>
          </p:nvPr>
        </p:nvSpPr>
        <p:spPr>
          <a:xfrm>
            <a:off x="29700" y="1017725"/>
            <a:ext cx="9084600" cy="40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●"/>
            </a:pPr>
            <a:r>
              <a:rPr b="1" lang="zh-TW" sz="2100">
                <a:solidFill>
                  <a:schemeClr val="dk1"/>
                </a:solidFill>
              </a:rPr>
              <a:t>final class MissingMergedAnnotation&lt;A extends Annotation&gt; extends AbstractMergedAnnotation&lt;A&gt;</a:t>
            </a:r>
            <a:endParaRPr b="1"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chemeClr val="dk1"/>
                </a:solidFill>
              </a:rPr>
              <a:t>Use Null Object Pattern to implement a missing annotation, and all methods returning this annotation’s information(getsource(), getDistance()...) all return null, -1, throw exception to indicate “Null”.</a:t>
            </a:r>
            <a:endParaRPr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100">
                <a:solidFill>
                  <a:schemeClr val="dk1"/>
                </a:solidFill>
              </a:rPr>
              <a:t>(TypeMappedAnnotation acts as Real Object)</a:t>
            </a:r>
            <a:endParaRPr sz="21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 sz="2100">
                <a:solidFill>
                  <a:schemeClr val="dk1"/>
                </a:solidFill>
              </a:rPr>
              <a:t>Also, this class is the composition of itself.</a:t>
            </a:r>
            <a:endParaRPr sz="2100">
              <a:solidFill>
                <a:schemeClr val="dk1"/>
              </a:solidFill>
            </a:endParaRPr>
          </a:p>
        </p:txBody>
      </p:sp>
      <p:sp>
        <p:nvSpPr>
          <p:cNvPr id="289" name="Google Shape;289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90" name="Google Shape;290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1400" y="4082201"/>
            <a:ext cx="3961449" cy="106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6897" y="4082200"/>
            <a:ext cx="4065926" cy="106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劉玠</a:t>
            </a:r>
            <a:r>
              <a:rPr lang="zh-TW"/>
              <a:t>均 (</a:t>
            </a:r>
            <a:r>
              <a:rPr lang="zh-TW" sz="2750"/>
              <a:t>ResolvableType)</a:t>
            </a:r>
            <a:endParaRPr sz="2750"/>
          </a:p>
        </p:txBody>
      </p:sp>
      <p:sp>
        <p:nvSpPr>
          <p:cNvPr id="297" name="Google Shape;297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ResolvableType is a class that encapsulates </a:t>
            </a:r>
            <a:br>
              <a:rPr lang="zh-TW" sz="2000">
                <a:solidFill>
                  <a:schemeClr val="dk1"/>
                </a:solidFill>
              </a:rPr>
            </a:br>
            <a:r>
              <a:rPr lang="zh-TW" sz="2000">
                <a:solidFill>
                  <a:schemeClr val="dk1"/>
                </a:solidFill>
              </a:rPr>
              <a:t>common operations (e.g., getGenerics) of </a:t>
            </a:r>
            <a:br>
              <a:rPr lang="zh-TW" sz="2000">
                <a:solidFill>
                  <a:schemeClr val="dk1"/>
                </a:solidFill>
              </a:rPr>
            </a:br>
            <a:r>
              <a:rPr lang="zh-TW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java.lang.reflect.Type</a:t>
            </a:r>
            <a:r>
              <a:rPr lang="zh-TW" sz="2000">
                <a:solidFill>
                  <a:schemeClr val="dk1"/>
                </a:solidFill>
              </a:rPr>
              <a:t>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The </a:t>
            </a:r>
            <a:r>
              <a:rPr lang="zh-TW" sz="2000" u="sng">
                <a:solidFill>
                  <a:srgbClr val="980000"/>
                </a:solidFill>
              </a:rPr>
              <a:t>supported types</a:t>
            </a:r>
            <a:r>
              <a:rPr lang="zh-TW" sz="2000">
                <a:solidFill>
                  <a:schemeClr val="dk1"/>
                </a:solidFill>
              </a:rPr>
              <a:t> (e.g., for*(...)) are:</a:t>
            </a:r>
            <a:endParaRPr sz="20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2000">
                <a:solidFill>
                  <a:schemeClr val="dk1"/>
                </a:solidFill>
              </a:rPr>
              <a:t>Class, Field, Constructor&lt;?&gt;</a:t>
            </a:r>
            <a:endParaRPr sz="2000">
              <a:solidFill>
                <a:schemeClr val="dk1"/>
              </a:solidFill>
            </a:endParaRPr>
          </a:p>
          <a:p>
            <a:pPr indent="-3429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zh-TW" sz="2000">
                <a:solidFill>
                  <a:schemeClr val="dk1"/>
                </a:solidFill>
              </a:rPr>
              <a:t>Type, Method, MethodParameter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</a:rPr>
              <a:t>       , they are converted to ResolvableType.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298" name="Google Shape;298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299" name="Google Shape;29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08875" y="781725"/>
            <a:ext cx="3012275" cy="3787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4" name="Google Shape;304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47825" y="120174"/>
            <a:ext cx="5035000" cy="4767550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劉玠均 </a:t>
            </a:r>
            <a:r>
              <a:rPr lang="zh-TW"/>
              <a:t>(</a:t>
            </a:r>
            <a:r>
              <a:rPr lang="zh-TW" sz="2750"/>
              <a:t>ResolvableType)</a:t>
            </a:r>
            <a:endParaRPr sz="2750"/>
          </a:p>
        </p:txBody>
      </p:sp>
      <p:sp>
        <p:nvSpPr>
          <p:cNvPr id="306" name="Google Shape;306;p46"/>
          <p:cNvSpPr txBox="1"/>
          <p:nvPr>
            <p:ph idx="1" type="body"/>
          </p:nvPr>
        </p:nvSpPr>
        <p:spPr>
          <a:xfrm>
            <a:off x="311700" y="1152475"/>
            <a:ext cx="4399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Code reading breakdown</a:t>
            </a:r>
            <a:endParaRPr sz="20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○"/>
            </a:pPr>
            <a:r>
              <a:rPr b="1" lang="zh-TW" sz="1600">
                <a:solidFill>
                  <a:schemeClr val="dk1"/>
                </a:solidFill>
              </a:rPr>
              <a:t>W8 (this week):</a:t>
            </a:r>
            <a:r>
              <a:rPr lang="zh-TW" sz="1600">
                <a:solidFill>
                  <a:schemeClr val="dk1"/>
                </a:solidFill>
              </a:rPr>
              <a:t> encapsulated functions (e.g., getGeneric(), resolveGenerics())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600"/>
              <a:buChar char="○"/>
            </a:pPr>
            <a:r>
              <a:rPr lang="zh-TW" sz="1600">
                <a:solidFill>
                  <a:srgbClr val="434343"/>
                </a:solidFill>
              </a:rPr>
              <a:t>W9: for* (e.g., forClass()) functions</a:t>
            </a:r>
            <a:endParaRPr sz="16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434343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Class diagram (right fig.)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307" name="Google Shape;307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40000"/>
              <a:buFont typeface="Arial"/>
              <a:buNone/>
            </a:pPr>
            <a:r>
              <a:rPr lang="zh-TW"/>
              <a:t>Highlights (</a:t>
            </a:r>
            <a:r>
              <a:rPr lang="zh-TW" sz="2750"/>
              <a:t>ResolvableType)</a:t>
            </a:r>
            <a:endParaRPr sz="275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13" name="Google Shape;313;p4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Only contains private constructors: </a:t>
            </a:r>
            <a:br>
              <a:rPr lang="zh-TW" sz="2000">
                <a:solidFill>
                  <a:schemeClr val="dk1"/>
                </a:solidFill>
              </a:rPr>
            </a:br>
            <a:r>
              <a:rPr lang="zh-TW" sz="2000">
                <a:solidFill>
                  <a:schemeClr val="dk1"/>
                </a:solidFill>
              </a:rPr>
              <a:t>the access points are </a:t>
            </a:r>
            <a:r>
              <a:rPr lang="zh-TW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for* </a:t>
            </a:r>
            <a:r>
              <a:rPr lang="zh-TW" sz="2000">
                <a:solidFill>
                  <a:schemeClr val="dk1"/>
                </a:solidFill>
              </a:rPr>
              <a:t>functions such as </a:t>
            </a:r>
            <a:r>
              <a:rPr lang="zh-TW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forClass()</a:t>
            </a:r>
            <a:r>
              <a:rPr lang="zh-TW" sz="2000">
                <a:solidFill>
                  <a:schemeClr val="dk1"/>
                </a:solidFill>
              </a:rPr>
              <a:t>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Deal with the operations of the subinterfaces of </a:t>
            </a:r>
            <a:r>
              <a:rPr lang="zh-TW" sz="2000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Type</a:t>
            </a:r>
            <a:r>
              <a:rPr lang="zh-TW" sz="2000">
                <a:solidFill>
                  <a:schemeClr val="dk1"/>
                </a:solidFill>
              </a:rPr>
              <a:t>: </a:t>
            </a:r>
            <a:r>
              <a:rPr lang="zh-TW">
                <a:solidFill>
                  <a:schemeClr val="dk1"/>
                </a:solidFill>
              </a:rPr>
              <a:t>GenericArrayType, </a:t>
            </a:r>
            <a:r>
              <a:rPr b="1" lang="zh-TW">
                <a:solidFill>
                  <a:schemeClr val="dk1"/>
                </a:solidFill>
              </a:rPr>
              <a:t>ParameterizedType</a:t>
            </a:r>
            <a:r>
              <a:rPr lang="zh-TW">
                <a:solidFill>
                  <a:schemeClr val="dk1"/>
                </a:solidFill>
              </a:rPr>
              <a:t>, TypeVariable&lt;D&gt;, WildcardType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zh-TW">
                <a:solidFill>
                  <a:schemeClr val="dk1"/>
                </a:solidFill>
              </a:rPr>
              <a:t>Example</a:t>
            </a:r>
            <a:r>
              <a:rPr lang="zh-TW">
                <a:solidFill>
                  <a:schemeClr val="dk1"/>
                </a:solidFill>
              </a:rPr>
              <a:t>: getGenerics()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ParameterizedType: Map&lt;K,V&gt;, 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List&lt;? extends Number&gt;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zh-TW">
                <a:solidFill>
                  <a:schemeClr val="dk1"/>
                </a:solidFill>
              </a:rPr>
              <a:t>Check </a:t>
            </a:r>
            <a:r>
              <a:rPr lang="zh-TW">
                <a:solidFill>
                  <a:schemeClr val="dk1"/>
                </a:solidFill>
                <a:latin typeface="Courier New"/>
                <a:ea typeface="Courier New"/>
                <a:cs typeface="Courier New"/>
                <a:sym typeface="Courier New"/>
              </a:rPr>
              <a:t>this.type</a:t>
            </a:r>
            <a:r>
              <a:rPr lang="zh-TW">
                <a:solidFill>
                  <a:schemeClr val="dk1"/>
                </a:solidFill>
              </a:rPr>
              <a:t> by case.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For a ParameterizedType, it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create a ResolvableType for </a:t>
            </a:r>
            <a:br>
              <a:rPr lang="zh-TW">
                <a:solidFill>
                  <a:schemeClr val="dk1"/>
                </a:solidFill>
              </a:rPr>
            </a:br>
            <a:r>
              <a:rPr lang="zh-TW">
                <a:solidFill>
                  <a:schemeClr val="dk1"/>
                </a:solidFill>
              </a:rPr>
              <a:t>each actual type parameters.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314" name="Google Shape;314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15" name="Google Shape;31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12925" y="2670650"/>
            <a:ext cx="4631126" cy="245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洪世彬</a:t>
            </a:r>
            <a:endParaRPr/>
          </a:p>
        </p:txBody>
      </p:sp>
      <p:sp>
        <p:nvSpPr>
          <p:cNvPr id="321" name="Google Shape;321;p4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ApplicationStartup is used to mark steps during the application startup and collect data about the execution context or their processing time. And the StartupStep recording metrics about a particular phase or action happening during the ApplicationStartup.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23" name="Google Shape;323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2613" y="2609349"/>
            <a:ext cx="7818776" cy="2249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洪世彬</a:t>
            </a:r>
            <a:endParaRPr/>
          </a:p>
        </p:txBody>
      </p:sp>
      <p:sp>
        <p:nvSpPr>
          <p:cNvPr id="329" name="Google Shape;329;p49"/>
          <p:cNvSpPr txBox="1"/>
          <p:nvPr>
            <p:ph idx="1" type="body"/>
          </p:nvPr>
        </p:nvSpPr>
        <p:spPr>
          <a:xfrm>
            <a:off x="311700" y="893750"/>
            <a:ext cx="44622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ApplicationStartup uses the Null Object Pattern to provide a default behavior, DefaultApplicationStartup. The default behavior provides a default object, DefaultStartupStep.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If users have specific requirements, they can inherit from ApplicationStartup and StartupStep to implement specific functionality.</a:t>
            </a:r>
            <a:endParaRPr/>
          </a:p>
        </p:txBody>
      </p:sp>
      <p:sp>
        <p:nvSpPr>
          <p:cNvPr id="330" name="Google Shape;330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31" name="Google Shape;33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650" y="3970421"/>
            <a:ext cx="4407125" cy="108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5574" y="560550"/>
            <a:ext cx="4080701" cy="4022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洪世彬</a:t>
            </a:r>
            <a:endParaRPr/>
          </a:p>
        </p:txBody>
      </p:sp>
      <p:sp>
        <p:nvSpPr>
          <p:cNvPr id="338" name="Google Shape;338;p5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ToStringStyler is a strategy interface for pretty-printing toString() methods. It allows users to convert any object into a String representation.</a:t>
            </a:r>
            <a:endParaRPr/>
          </a:p>
        </p:txBody>
      </p:sp>
      <p:sp>
        <p:nvSpPr>
          <p:cNvPr id="339" name="Google Shape;339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40" name="Google Shape;340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7906" y="2083800"/>
            <a:ext cx="7788192" cy="248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洪世彬</a:t>
            </a:r>
            <a:endParaRPr/>
          </a:p>
        </p:txBody>
      </p:sp>
      <p:sp>
        <p:nvSpPr>
          <p:cNvPr id="346" name="Google Shape;346;p51"/>
          <p:cNvSpPr txBox="1"/>
          <p:nvPr>
            <p:ph idx="1" type="body"/>
          </p:nvPr>
        </p:nvSpPr>
        <p:spPr>
          <a:xfrm>
            <a:off x="311700" y="1152475"/>
            <a:ext cx="51951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ValueStyler encapsulates value String styling algorithms. It defines a style function for members to convert objects to strings. DefaultValueStyler implements text conversion methods for various data types.</a:t>
            </a:r>
            <a:endParaRPr/>
          </a:p>
        </p:txBody>
      </p:sp>
      <p:sp>
        <p:nvSpPr>
          <p:cNvPr id="347" name="Google Shape;347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48" name="Google Shape;34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9023" y="3101550"/>
            <a:ext cx="3098162" cy="156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06800" y="190550"/>
            <a:ext cx="3298625" cy="4526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3 types of Dependency Injection</a:t>
            </a:r>
            <a:endParaRPr/>
          </a:p>
        </p:txBody>
      </p: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constructor injection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method injection (interface injection)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property injection (setter injection)</a:t>
            </a:r>
            <a:endParaRPr/>
          </a:p>
        </p:txBody>
      </p:sp>
      <p:sp>
        <p:nvSpPr>
          <p:cNvPr id="75" name="Google Shape;75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洪世彬</a:t>
            </a:r>
            <a:endParaRPr/>
          </a:p>
        </p:txBody>
      </p:sp>
      <p:sp>
        <p:nvSpPr>
          <p:cNvPr id="355" name="Google Shape;355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zh-TW"/>
              <a:t>ToStringCreator also uses Null Object Pattern and injects a set of default conversion methods.</a:t>
            </a:r>
            <a:endParaRPr/>
          </a:p>
        </p:txBody>
      </p:sp>
      <p:sp>
        <p:nvSpPr>
          <p:cNvPr id="356" name="Google Shape;356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57" name="Google Shape;357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1650" y="3408425"/>
            <a:ext cx="5460800" cy="162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8300" y="1965375"/>
            <a:ext cx="5581650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152">
                <a:solidFill>
                  <a:schemeClr val="dk1"/>
                </a:solidFill>
              </a:rPr>
              <a:t>基礎概念</a:t>
            </a:r>
            <a:endParaRPr b="1" sz="2152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概念：一個用來檢測真假（回傳 true false）的 expression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例如：isCharacter() 可以用來檢測是否為字元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zh-TW" sz="2152">
                <a:solidFill>
                  <a:schemeClr val="dk1"/>
                </a:solidFill>
              </a:rPr>
              <a:t>Java Predicate Interface</a:t>
            </a:r>
            <a:endParaRPr b="1" sz="2152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latin typeface="Courier New"/>
                <a:ea typeface="Courier New"/>
                <a:cs typeface="Courier New"/>
                <a:sym typeface="Courier New"/>
              </a:rPr>
              <a:t>public interface Predicate&lt;T&gt;</a:t>
            </a:r>
            <a:endParaRPr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他是一個 functional interface，所以可以接收 lambda expression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他的 functional method 是 test(Object) ，可以用它來啟動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範例如下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陳君翰 - predicate</a:t>
            </a:r>
            <a:endParaRPr/>
          </a:p>
        </p:txBody>
      </p:sp>
      <p:sp>
        <p:nvSpPr>
          <p:cNvPr id="365" name="Google Shape;365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sp>
        <p:nvSpPr>
          <p:cNvPr id="366" name="Google Shape;366;p53"/>
          <p:cNvSpPr txBox="1"/>
          <p:nvPr/>
        </p:nvSpPr>
        <p:spPr>
          <a:xfrm>
            <a:off x="387525" y="4026975"/>
            <a:ext cx="6764100" cy="877200"/>
          </a:xfrm>
          <a:prstGeom prst="rect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Predicate&lt;Integer&gt; isZero = i -&gt; {return i == 0;};</a:t>
            </a:r>
            <a:endParaRPr sz="15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 sz="1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System.out.println(isZero.test(0)); // true</a:t>
            </a:r>
            <a:endParaRPr sz="15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500">
                <a:solidFill>
                  <a:schemeClr val="dk2"/>
                </a:solidFill>
                <a:latin typeface="Courier New"/>
                <a:ea typeface="Courier New"/>
                <a:cs typeface="Courier New"/>
                <a:sym typeface="Courier New"/>
              </a:rPr>
              <a:t>System.out.println(isZero.test(100)); // false</a:t>
            </a:r>
            <a:endParaRPr sz="1500">
              <a:solidFill>
                <a:schemeClr val="dk2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陳君翰 - runtime hint predicate</a:t>
            </a:r>
            <a:endParaRPr/>
          </a:p>
        </p:txBody>
      </p:sp>
      <p:sp>
        <p:nvSpPr>
          <p:cNvPr id="372" name="Google Shape;372;p5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內容大同小異，都是丟入某個內容進來，調閱</a:t>
            </a:r>
            <a:r>
              <a:rPr lang="zh-TW"/>
              <a:t>現有的 runtime hint</a:t>
            </a:r>
            <a:r>
              <a:rPr lang="zh-TW"/>
              <a:t>，確認該內容是否已經存在於 runtime hint 中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比較重要的應該是要回憶 runtime hint 中的各種細節</a:t>
            </a:r>
            <a:endParaRPr/>
          </a:p>
        </p:txBody>
      </p:sp>
      <p:sp>
        <p:nvSpPr>
          <p:cNvPr id="373" name="Google Shape;373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74" name="Google Shape;37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4912" y="2642200"/>
            <a:ext cx="7494175" cy="213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陳君翰 - resource, proxy, serialization hint predicate</a:t>
            </a:r>
            <a:endParaRPr/>
          </a:p>
        </p:txBody>
      </p:sp>
      <p:sp>
        <p:nvSpPr>
          <p:cNvPr id="380" name="Google Shape;380;p5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丟入比較的對象，</a:t>
            </a:r>
            <a:r>
              <a:rPr lang="zh-TW"/>
              <a:t>函式會回傳 predicate，此 predicate 可以被用來檢測 hint 是否有符合行為要求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predicate 內部流程：從 runtime hints 中取出相關內容 -&gt; 轉為 Stream -&gt; 依序比對各個 hint 和比較對象，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以下圖 resource hint predicate 的 forBundle 為例</a:t>
            </a:r>
            <a:endParaRPr/>
          </a:p>
        </p:txBody>
      </p:sp>
      <p:sp>
        <p:nvSpPr>
          <p:cNvPr id="381" name="Google Shape;381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82" name="Google Shape;38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0925" y="3522800"/>
            <a:ext cx="6106450" cy="104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陳君翰 - reflection hint predicate</a:t>
            </a:r>
            <a:endParaRPr/>
          </a:p>
        </p:txBody>
      </p:sp>
      <p:sp>
        <p:nvSpPr>
          <p:cNvPr id="388" name="Google Shape;388;p5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由於 reflection 本身就是有 </a:t>
            </a:r>
            <a:r>
              <a:rPr lang="zh-TW"/>
              <a:t>type, field, constructor, method </a:t>
            </a:r>
            <a:r>
              <a:rPr lang="zh-TW"/>
              <a:t>四個面向要處理，所以他也跟著拆分各自做 predicate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但實作內容實際與前述差異不大，但尚且不確定實作 predicate interface，取代掉 test() 的目的性</a:t>
            </a:r>
            <a:endParaRPr/>
          </a:p>
        </p:txBody>
      </p:sp>
      <p:sp>
        <p:nvSpPr>
          <p:cNvPr id="389" name="Google Shape;389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90" name="Google Shape;390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275" y="2659575"/>
            <a:ext cx="4220750" cy="2397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67601" y="2407350"/>
            <a:ext cx="3516249" cy="26494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2750"/>
              <a:t>林俊佑 - Class Emitter</a:t>
            </a:r>
            <a:endParaRPr/>
          </a:p>
        </p:txBody>
      </p:sp>
      <p:sp>
        <p:nvSpPr>
          <p:cNvPr id="397" name="Google Shape;397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由上一塊可以得知, emitter 是協助 generateClass 生成 bin 的核心工具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/>
              <a:t>這週來好好看看其相關模塊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399" name="Google Shape;399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60329"/>
            <a:ext cx="9143999" cy="31400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zh-TW"/>
              <a:t>透過宣告得知 classEmitter 有哪些 relation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06" name="Google Shape;40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613" y="1290450"/>
            <a:ext cx="5572785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至此要先理清 classEmitter 的繼承關係</a:t>
            </a:r>
            <a:endParaRPr/>
          </a:p>
        </p:txBody>
      </p:sp>
      <p:sp>
        <p:nvSpPr>
          <p:cNvPr id="412" name="Google Shape;412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13" name="Google Shape;41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1900" y="1100875"/>
            <a:ext cx="1514475" cy="356235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59"/>
          <p:cNvSpPr txBox="1"/>
          <p:nvPr/>
        </p:nvSpPr>
        <p:spPr>
          <a:xfrm>
            <a:off x="3090650" y="1569100"/>
            <a:ext cx="54483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 sz="2000">
                <a:solidFill>
                  <a:schemeClr val="dk1"/>
                </a:solidFill>
              </a:rPr>
              <a:t>其中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ClassVisitor 主要定義介面與介面調用方法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ClassTransformer 延伸了 </a:t>
            </a:r>
            <a:r>
              <a:rPr lang="zh-TW" sz="20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setTarget</a:t>
            </a:r>
            <a:r>
              <a:rPr lang="zh-TW" sz="2000">
                <a:solidFill>
                  <a:schemeClr val="dk1"/>
                </a:solidFill>
              </a:rPr>
              <a:t> 的方法</a:t>
            </a:r>
            <a:endParaRPr sz="2000">
              <a:solidFill>
                <a:schemeClr val="dk1"/>
              </a:solidFill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Char char="●"/>
            </a:pPr>
            <a:r>
              <a:rPr lang="zh-TW" sz="2000">
                <a:solidFill>
                  <a:schemeClr val="dk1"/>
                </a:solidFill>
              </a:rPr>
              <a:t>ClassEmitter </a:t>
            </a:r>
            <a:r>
              <a:rPr lang="zh-TW" sz="2000">
                <a:solidFill>
                  <a:schemeClr val="dk1"/>
                </a:solidFill>
              </a:rPr>
              <a:t>提供介面寫入 class 內容成為 binary 物件, 可以用此創建客製化 class (含想要的 callback)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接著開始詳細了解整個 Class Emitter 的調用吧</a:t>
            </a:r>
            <a:endParaRPr/>
          </a:p>
        </p:txBody>
      </p:sp>
      <p:sp>
        <p:nvSpPr>
          <p:cNvPr id="420" name="Google Shape;420;p6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內容太多, 完整內容放在: </a:t>
            </a:r>
            <a:r>
              <a:rPr lang="zh-TW" u="sng">
                <a:solidFill>
                  <a:schemeClr val="hlink"/>
                </a:solidFill>
                <a:hlinkClick r:id="rId3"/>
              </a:rPr>
              <a:t>https://leon1234858.notion.site/week8-presen-015d17207b1042dd9497c8a4e4827e1a?pvs=4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zh-TW"/>
              <a:t>以下投影片簡述幾樣有趣之處</a:t>
            </a:r>
            <a:endParaRPr/>
          </a:p>
        </p:txBody>
      </p:sp>
      <p:sp>
        <p:nvSpPr>
          <p:cNvPr id="421" name="Google Shape;421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27" name="Google Shape;42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900" y="152400"/>
            <a:ext cx="3291755" cy="4838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07105" y="1190625"/>
            <a:ext cx="2390775" cy="2762250"/>
          </a:xfrm>
          <a:prstGeom prst="rect">
            <a:avLst/>
          </a:prstGeom>
          <a:noFill/>
          <a:ln>
            <a:noFill/>
          </a:ln>
        </p:spPr>
      </p:pic>
      <p:sp>
        <p:nvSpPr>
          <p:cNvPr id="429" name="Google Shape;429;p61"/>
          <p:cNvSpPr txBox="1"/>
          <p:nvPr/>
        </p:nvSpPr>
        <p:spPr>
          <a:xfrm>
            <a:off x="6197875" y="1168275"/>
            <a:ext cx="3000000" cy="278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zh-TW"/>
              <a:t>感想: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zh-TW"/>
              <a:t>核心邏輯放實作 ex: Enhancer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zh-TW"/>
              <a:t>實作會透過調用父類別使用通用邏輯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zh-TW"/>
              <a:t>實作會透過委派使用外部工具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zh-TW"/>
              <a:t>外部工具遇到和實作相關邏輯時又會調用回實作本身的函數(外部工具委派回實作, 實作和外部工具互相委派) ⇒ 標準”策略模式”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constructor injection</a:t>
            </a:r>
            <a:endParaRPr/>
          </a:p>
        </p:txBody>
      </p:sp>
      <p:sp>
        <p:nvSpPr>
          <p:cNvPr id="81" name="Google Shape;81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Dependencies of a client are passed as arguments and injected through its constructor.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example: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82" name="Google Shape;8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83" name="Google Shape;83;p17"/>
          <p:cNvPicPr preferRelativeResize="0"/>
          <p:nvPr/>
        </p:nvPicPr>
        <p:blipFill rotWithShape="1">
          <a:blip r:embed="rId3">
            <a:alphaModFix/>
          </a:blip>
          <a:srcRect b="24765" l="15316" r="18976" t="38075"/>
          <a:stretch/>
        </p:blipFill>
        <p:spPr>
          <a:xfrm>
            <a:off x="1460488" y="2362675"/>
            <a:ext cx="6223025" cy="256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6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800">
                <a:solidFill>
                  <a:schemeClr val="dk2"/>
                </a:solidFill>
              </a:rPr>
              <a:t>實作 cache 的方法: </a:t>
            </a:r>
            <a:r>
              <a:rPr lang="zh-TW"/>
              <a:t>static + volatile + weakReference</a:t>
            </a:r>
            <a:endParaRPr/>
          </a:p>
        </p:txBody>
      </p:sp>
      <p:sp>
        <p:nvSpPr>
          <p:cNvPr id="435" name="Google Shape;435;p62"/>
          <p:cNvSpPr txBox="1"/>
          <p:nvPr>
            <p:ph idx="1" type="body"/>
          </p:nvPr>
        </p:nvSpPr>
        <p:spPr>
          <a:xfrm>
            <a:off x="311700" y="1017725"/>
            <a:ext cx="8520600" cy="173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 sz="1600">
                <a:solidFill>
                  <a:srgbClr val="FF0000"/>
                </a:solidFill>
              </a:rPr>
              <a:t>static</a:t>
            </a:r>
            <a:r>
              <a:rPr lang="zh-TW" sz="1600"/>
              <a:t> </a:t>
            </a:r>
            <a:r>
              <a:rPr lang="zh-TW" sz="1600">
                <a:solidFill>
                  <a:schemeClr val="accent5"/>
                </a:solidFill>
              </a:rPr>
              <a:t>volatile</a:t>
            </a:r>
            <a:r>
              <a:rPr lang="zh-TW" sz="1600"/>
              <a:t> Map&lt;ClassLoader, ClassLoaderData&gt; CACHE = new </a:t>
            </a:r>
            <a:r>
              <a:rPr lang="zh-TW" sz="1600">
                <a:solidFill>
                  <a:srgbClr val="0000FF"/>
                </a:solidFill>
              </a:rPr>
              <a:t>WeakHashMap</a:t>
            </a:r>
            <a:r>
              <a:rPr lang="zh-TW" sz="1600"/>
              <a:t>&lt;&gt;();</a:t>
            </a:r>
            <a:endParaRPr sz="16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436" name="Google Shape;436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437" name="Google Shape;437;p62"/>
          <p:cNvPicPr preferRelativeResize="0"/>
          <p:nvPr/>
        </p:nvPicPr>
        <p:blipFill rotWithShape="1">
          <a:blip r:embed="rId3">
            <a:alphaModFix/>
          </a:blip>
          <a:srcRect b="8664" l="6283" r="6692" t="10133"/>
          <a:stretch/>
        </p:blipFill>
        <p:spPr>
          <a:xfrm>
            <a:off x="1804650" y="1460400"/>
            <a:ext cx="5534696" cy="3626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method injection</a:t>
            </a:r>
            <a:endParaRPr/>
          </a:p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311700" y="1152475"/>
            <a:ext cx="3210600" cy="399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A method in dependency class can be called with different arguments.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zh-TW">
                <a:solidFill>
                  <a:schemeClr val="dk1"/>
                </a:solidFill>
              </a:rPr>
              <a:t>In the example, ServiceInjector call Client.setService() with different arguments to inject different dependencies.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0" name="Google Shape;90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8130" l="7368" r="18354" t="13535"/>
          <a:stretch/>
        </p:blipFill>
        <p:spPr>
          <a:xfrm>
            <a:off x="3522325" y="0"/>
            <a:ext cx="5309974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property injection</a:t>
            </a:r>
            <a:endParaRPr/>
          </a:p>
        </p:txBody>
      </p:sp>
      <p:sp>
        <p:nvSpPr>
          <p:cNvPr id="97" name="Google Shape;97;p1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Clients provide methods to allow users to set or change the value of dependencies, which are client’s attributes.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zh-TW"/>
              <a:t>example: </a:t>
            </a:r>
            <a:endParaRPr/>
          </a:p>
        </p:txBody>
      </p:sp>
      <p:sp>
        <p:nvSpPr>
          <p:cNvPr id="98" name="Google Shape;98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99" name="Google Shape;99;p19"/>
          <p:cNvPicPr preferRelativeResize="0"/>
          <p:nvPr/>
        </p:nvPicPr>
        <p:blipFill rotWithShape="1">
          <a:blip r:embed="rId3">
            <a:alphaModFix/>
          </a:blip>
          <a:srcRect b="19419" l="10234" r="18494" t="34176"/>
          <a:stretch/>
        </p:blipFill>
        <p:spPr>
          <a:xfrm>
            <a:off x="1233163" y="2691200"/>
            <a:ext cx="6677675" cy="236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Dependency Injection in Spring Framework</a:t>
            </a:r>
            <a:endParaRPr/>
          </a:p>
        </p:txBody>
      </p:sp>
      <p:sp>
        <p:nvSpPr>
          <p:cNvPr id="105" name="Google Shape;105;p2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The following code in Spring Framework (spring-framework-main/spring-core/src/main/java/org/springframework/core/annotation/MergedAnnotationsCollection.java)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uses constructor injection to receive annotations as arguments of the constructor and set it as its attribute.</a:t>
            </a:r>
            <a:endParaRPr/>
          </a:p>
        </p:txBody>
      </p:sp>
      <p:sp>
        <p:nvSpPr>
          <p:cNvPr id="106" name="Google Shape;10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07" name="Google Shape;107;p20"/>
          <p:cNvPicPr preferRelativeResize="0"/>
          <p:nvPr/>
        </p:nvPicPr>
        <p:blipFill rotWithShape="1">
          <a:blip r:embed="rId3">
            <a:alphaModFix/>
          </a:blip>
          <a:srcRect b="48076" l="0" r="0" t="0"/>
          <a:stretch/>
        </p:blipFill>
        <p:spPr>
          <a:xfrm>
            <a:off x="129638" y="3082750"/>
            <a:ext cx="8884726" cy="197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zh-TW"/>
              <a:t>Dependency Injection in Spring Framework</a:t>
            </a:r>
            <a:endParaRPr/>
          </a:p>
        </p:txBody>
      </p:sp>
      <p:sp>
        <p:nvSpPr>
          <p:cNvPr id="113" name="Google Shape;113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zh-TW">
                <a:solidFill>
                  <a:schemeClr val="dk1"/>
                </a:solidFill>
              </a:rPr>
              <a:t>When using constructor injection, it's common to mark the dependency as </a:t>
            </a:r>
            <a:r>
              <a:rPr b="1" lang="zh-TW">
                <a:solidFill>
                  <a:schemeClr val="dk1"/>
                </a:solidFill>
              </a:rPr>
              <a:t>final</a:t>
            </a:r>
            <a:r>
              <a:rPr lang="zh-TW">
                <a:solidFill>
                  <a:schemeClr val="dk1"/>
                </a:solidFill>
              </a:rPr>
              <a:t> to ensure that it cannot be reassigned after the constructor is called. This promotes good DI practices and enhances the overall robustness and maintainability of the code.</a:t>
            </a:r>
            <a:endParaRPr/>
          </a:p>
        </p:txBody>
      </p:sp>
      <p:sp>
        <p:nvSpPr>
          <p:cNvPr id="114" name="Google Shape;114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  <p:pic>
        <p:nvPicPr>
          <p:cNvPr id="115" name="Google Shape;115;p21"/>
          <p:cNvPicPr preferRelativeResize="0"/>
          <p:nvPr/>
        </p:nvPicPr>
        <p:blipFill rotWithShape="1">
          <a:blip r:embed="rId3">
            <a:alphaModFix/>
          </a:blip>
          <a:srcRect b="48076" l="0" r="0" t="0"/>
          <a:stretch/>
        </p:blipFill>
        <p:spPr>
          <a:xfrm>
            <a:off x="61873" y="3421100"/>
            <a:ext cx="7361900" cy="163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5375" y="2393100"/>
            <a:ext cx="4979851" cy="17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